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6"/>
  </p:notesMasterIdLst>
  <p:sldIdLst>
    <p:sldId id="618" r:id="rId3"/>
    <p:sldId id="410" r:id="rId4"/>
    <p:sldId id="258" r:id="rId5"/>
    <p:sldId id="554" r:id="rId6"/>
    <p:sldId id="477" r:id="rId7"/>
    <p:sldId id="731" r:id="rId8"/>
    <p:sldId id="732" r:id="rId9"/>
    <p:sldId id="738" r:id="rId10"/>
    <p:sldId id="733" r:id="rId11"/>
    <p:sldId id="739" r:id="rId12"/>
    <p:sldId id="734" r:id="rId13"/>
    <p:sldId id="742" r:id="rId14"/>
    <p:sldId id="743" r:id="rId15"/>
    <p:sldId id="744" r:id="rId16"/>
    <p:sldId id="745" r:id="rId17"/>
    <p:sldId id="746" r:id="rId18"/>
    <p:sldId id="700" r:id="rId19"/>
    <p:sldId id="671" r:id="rId20"/>
    <p:sldId id="735" r:id="rId21"/>
    <p:sldId id="748" r:id="rId22"/>
    <p:sldId id="736" r:id="rId23"/>
    <p:sldId id="747" r:id="rId24"/>
    <p:sldId id="73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17</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061720"/>
            <a:ext cx="10483850" cy="3912674"/>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大脑结构与功能异常</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endParaRPr lang="en-US" altLang="zh-CN"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闭症个体的大脑存在功能异常，涉及大脑杏仁核、梭状回、颞上回及眶额叶皮层等多个脑区。众多功能性磁共振成像研究表明，自闭症儿童的杏仁核和梭状回在多项社会信息加工和社会认知任务中表现出异常激活，二者功能紊乱是造成自闭症儿童社交功能损伤的重要原因。研究者进行了诸多实验探究自闭症个体颞上沟的状况，在目光注视、身体动作线索的理解等方面均发现自闭症个体的颞上沟存在功能障碍。</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除了单一的脑区外，与正常人相比，自闭症儿童在多个脑区间的功能连接强度显著降低，即这些脑区间的功能连接越低，自闭症儿童的社交障碍越严重。</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29997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环境因素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近年来环境因素对自闭症的影响也开始得到更多研究的证实。环境因素并不一定会直接导致自闭症，但可通过影响大脑发育的不同阶段，包括神经管的形成和关闭、细胞分化和迁移以及诸如皮质小体、突触和髓鞘等结构的形成等，影响个体正常的语言和认知发育，引发自闭症。下述环境因素会显著增加自闭症的风险：产妇年龄超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岁、父亲年龄大于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岁、妊娠期糖尿病、怀孕前后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个月未补充叶酸、孕期使用丙戊酸盐来治疗癫痫或双相情感障碍、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孕周前早产、不足一年的怀孕间隔等。</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552850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自闭症儿童的特征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社会交往障碍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闭症儿童社会交往障碍的主要表现是：在各种情景下持续存在的社会交流和社会交往缺陷，不能用一般的发育迟缓来解释。社会情感互动缺陷，轻者表现为异常的社交接触和不能进行来回对话；中度表现为缺乏分享性兴趣、情绪和情感，社交应答减少；重者完全不能发起社会交往：不能进行社会交往、不能建立伙伴关系，依恋关系缺乏，在感情和社会互动方面存在困难。</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闭症儿童因其缺乏社会兴趣，对熟悉或不熟悉的人往往不加区别地表现出冷漠。没有眼神接触是自闭症儿童的一大特征。同时，自闭症儿童对别人的声音也不感兴趣。当他们与别人同处一室时，可以很长时间对周围所发生的一切毫不在意，只停留在自己的天地里。</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102995"/>
            <a:ext cx="10483850" cy="4453890"/>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兴趣和行为异常</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兴趣和行为异常包括行为方式、兴趣或活动内容狭隘、重复，语言、动作或物体运用刻板或重复。语言重复是自闭症儿童的一个最大特点。语言重复，又称回声式语言，可分为即时语言重复和延迟语言重复两种情况。即时语言重复是自闭症儿童在他人说话以后立即重复那人所说过的话。如妈妈问孩子：</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明明你累吗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孩子马上说：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明明你累吗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延迟语言重复是指自闭症儿童在别人说话后过一段时间再重复这些话语。如母亲早上对孩子说的话，到了晚上孩子重复说出来。出现语言重复是由于自闭症儿童缺乏共同注意能力。自闭症儿童的语言重复现象具有普遍性和持久性，需要经过特定的治疗才会慢慢减少。</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注意力发展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运用他感。当自闭症儿童注意到有自己感兴趣的物品时，往往会采取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吸</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或者用力抚摸等特殊方式，这一点虽然在一般年幼的儿童身上也能见到，但是自闭症儿童的这种特点会一直延续到成年以后。</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注意细节。自闭症儿童对物品的注意呈现出的特点是往往只聚焦于物体的一个点而不是一个面，关注的是局部而非整体。</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偏好熟悉。自闭症儿童常会过分专注以前就熟悉的令他愉悦的刺激，忽视或回避陌生的感官体验。比如让其看一幅他从来没有看过的画，他会不自觉地先在画中寻找熟悉的东西；当他进入餐馆，他会刻意找寻他以前见过的装饰墙纸；让他看一本新书，他会先在新书中寻找他曾经看过的插图。因此，那些以反复出现的形式所编撰的系列故事绘本或丛书等比较适合训练他们注意力的维持。</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感觉发展</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视觉发展方面，自闭症儿童大都有正常甚至出类拔萃的视觉空间能力，有的还有超凡的精细视觉加工能力。对于正常人来说是一个极为隐蔽的难以觉察的某些物体或特征元素，但不少自闭症儿童却能洞察入微、一目了然。自闭症儿童的视觉运用方式也比较特殊。许多自闭症儿童使用的是边缘知觉，而不是直接知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听觉方面，自闭症儿童没有听力障碍，与此相反的是对于环境中的一些声音会极为敏感，他们能听到普通人几乎无法听到的声音，或者某些特定的声音会造成他们的痛苦。在嗅、味觉发展方面，自闭症儿童的嗅觉和味觉发展正常，但是有些自闭症儿童对特定的气味和食物的反应极为独特和固着。</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25152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记忆发展</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闭症儿童通常以整体搬移的形式收集信息素材，而不善重组和灵活整合信息进行存储和记忆，因此他们的机械记忆和视觉记忆都具有很强的优势，因为机械记忆不需要对信息进行灵活整合。自闭症儿童的视觉记忆要优于听觉记忆；相比文字，自闭症儿童对图片更有兴趣，图片干预比文字干预的效果好。</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自闭症儿童的教育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       我国自闭症儿童在学龄前的教育安置形式主要是康复机构、普通幼儿园中的普通班级和特教班、特殊学校中的学前班和在家教育。进入学龄阶段的自闭症儿童主要在特殊学校和普通学校就学。自闭症儿童的就学一般需要父母、家人或学习支持者陪同学习，帮助他们听清指令，强化学习内容。</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近年来专门的自闭症特殊学校开始出现。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十四五</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特殊教育发展提升行动计划》提出：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针对孤独症儿童教育基础相对薄弱的实际，要合理布局孤独症儿童特殊教育学校，鼓励省会城市、计划单列市及较大城市建设孤独症儿童特殊教育学校。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但同时也要看到，专门的自闭症特殊学校只是建立在省会城市和大城市，而非普遍创办。对于自闭症儿童的教育安置，普通学校仍然是优先选择。</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21352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对于进入普通学校学习的自闭症儿童而言，他们的学习课程与正常学生一样，对于有些有着较高认知发展水平的自闭症儿童，确立适当的课程目标，并在策略上给予保证，能帮助其适应普通教育的课程。</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第八章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自闭症儿童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310476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针对融合环境下障碍儿童的特殊教育服务应采取以下五种策略，以帮助自闭症儿童和其他发展性障碍儿童获得技能、发展人际关系和融入班集体。</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教授沟通与社会能力</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在班级的自然活动进程中运用指导性策略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教育自闭症儿童并提供机会培养其独立性</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建立能融合所有学生的班级团体</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促进技能的泛化与保持</a:t>
            </a:r>
          </a:p>
        </p:txBody>
      </p:sp>
    </p:spTree>
    <p:extLst>
      <p:ext uri="{BB962C8B-B14F-4D97-AF65-F5344CB8AC3E}">
        <p14:creationId xmlns:p14="http://schemas.microsoft.com/office/powerpoint/2010/main" val="4096618357"/>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2617768"/>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技术</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与自闭症儿童交流的重要性已被大家广泛认可。在儿童不能以一种常规的方式来发展言语和语言时，很多设施被应用于加强或增加儿童的社交技能［被称为增强和替代性交流（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）］。这包括图片交换交流系统（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PECS</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552625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干预策略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根据循证实践结果，目前自闭症领域的干预方法根据干预效果可以分为以下几类：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已经证实有效的干预方法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已经证实的干预方法是指有很多研究表明这些干预方法是有效的，但并不是对所有的自闭症儿童均有效。</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正在建立科学实证的干预方法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正在建立科学实证的干预方法是指，如果有一项或多项研究证明某类方法有积极</a:t>
            </a:r>
            <a:r>
              <a:rPr lang="zh-CN" altLang="en-US" sz="2100">
                <a:solidFill>
                  <a:schemeClr val="tx1">
                    <a:lumMod val="75000"/>
                    <a:lumOff val="25000"/>
                  </a:schemeClr>
                </a:solidFill>
                <a:latin typeface="Arial" panose="020B0604020202020204" pitchFamily="34" charset="0"/>
                <a:ea typeface="微软雅黑" panose="020B0503020204020204" pitchFamily="34" charset="-122"/>
              </a:rPr>
              <a:t>疗效。</a:t>
            </a:r>
            <a:r>
              <a:rPr lang="zh-CN" altLang="en-US" sz="2100">
                <a:solidFill>
                  <a:schemeClr val="tx1">
                    <a:lumMod val="75000"/>
                    <a:lumOff val="25000"/>
                  </a:schemeClr>
                </a:solidFill>
                <a:latin typeface="Arial" panose="020B0604020202020204" pitchFamily="34" charset="0"/>
                <a:ea typeface="微软雅黑" panose="020B0503020204020204" pitchFamily="34" charset="-122"/>
                <a:sym typeface="+mn-ea"/>
              </a:rPr>
              <a:t>但是提供这些证明的研究的数量和质量还不足以完全确证这一疗效，那么该干预方法就可以归为该类。</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17981192"/>
      </p:ext>
    </p:extLst>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自闭症儿童的教育</a:t>
            </a:r>
          </a:p>
        </p:txBody>
      </p:sp>
      <p:sp>
        <p:nvSpPr>
          <p:cNvPr id="100" name="文本框 99"/>
          <p:cNvSpPr txBox="1"/>
          <p:nvPr/>
        </p:nvSpPr>
        <p:spPr>
          <a:xfrm>
            <a:off x="970915" y="1210310"/>
            <a:ext cx="10483850" cy="1971437"/>
          </a:xfrm>
          <a:prstGeom prst="rect">
            <a:avLst/>
          </a:prstGeom>
          <a:noFill/>
          <a:ln w="9525">
            <a:noFill/>
          </a:ln>
        </p:spPr>
        <p:txBody>
          <a:bodyPr wrap="square">
            <a:spAutoFit/>
          </a:bodyPr>
          <a:lstStyle/>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3.没有科学实证的干预方法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若研究没有发现某种干预方法有明显的效果，或者该干预方法没有什么研究证据进行支持，那么该干预方法就归为此类。</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503795" y="351282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自闭症儿童的教育</a:t>
            </a:r>
          </a:p>
        </p:txBody>
      </p:sp>
      <p:sp>
        <p:nvSpPr>
          <p:cNvPr id="3" name="TextBox 12"/>
          <p:cNvSpPr txBox="1"/>
          <p:nvPr>
            <p:custDataLst>
              <p:tags r:id="rId2"/>
            </p:custDataLst>
          </p:nvPr>
        </p:nvSpPr>
        <p:spPr>
          <a:xfrm>
            <a:off x="7390765" y="260858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自闭症概述</a:t>
            </a:r>
          </a:p>
        </p:txBody>
      </p:sp>
      <p:sp>
        <p:nvSpPr>
          <p:cNvPr id="4" name="TextBox 14"/>
          <p:cNvSpPr txBox="1"/>
          <p:nvPr>
            <p:custDataLst>
              <p:tags r:id="rId3"/>
            </p:custDataLst>
          </p:nvPr>
        </p:nvSpPr>
        <p:spPr>
          <a:xfrm>
            <a:off x="6329045" y="2593340"/>
            <a:ext cx="102806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407150" y="3512820"/>
            <a:ext cx="102806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自闭症概述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自闭症的概念</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自闭症的定义</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年，美国巴尔迪摩约翰霍布金斯医院的精神病医生坎那第一次对自闭症下了定义。他归纳了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例具有极其相似背景和行为模式儿童的几项共同特征：很难与他人发展人际关系；言语获得迟缓或丧失曾发展良好的语言能力；有重复和刻板行为；缺乏想象；擅长于机械记忆；强迫性地坚持某些惯例或常规；有正常的生理外表。坎那把这种新的疾病称为早期婴幼儿自闭症。在坎那之前，自闭症被贴上了很多标签，包括儿童精神分裂症、弱智、白痴、低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Autism</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一词源于希腊文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autos</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，意指自我。坎那将此种障碍解释为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儿童无法将自己与他人联系起来，并且极度孤独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 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中对自闭症的定义为：自闭症是一种显著影响言语性和非言语性交流以及社会互动的发展性障碍，儿童通常在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岁之前就会出现明显的症状，这将对孩子的教育产生不利影响。与自闭症相关的其</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他特征还包括：进行重复性活动和刻板动作，抵抗环境变化或日常生活规律的变化，以及对感知觉经验作出异常反应。美国心理学会将自闭症描述为在多种情境下的社会交流和社会互动方面的持续缺陷，包括社会互惠、用于社会互动的非语言交际行为以及发展、维持和理解关系的技能方面的缺陷。除了社交障碍之外，自闭症的诊断还需要存在限制性的、重复性的行为、兴趣或活动模式。</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我国《中国精神障碍分类与诊断标准（第三版）》（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Chinese Classification and Diagnostic Criteria of Mental Disorders</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CCMD-3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中对自闭症的定义是：儿童孤独症（自闭症）是一种广泛性发育障碍的亚型，以男孩多见，起病于婴幼儿期，主要为不同程度的人际交往障碍、兴趣狭窄和行为方式刻板。约有四分之三的患儿伴有明显的精神发育迟滞，部分患儿在一般性智力落后的背景下具有某方面较好的能力。</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自闭症的诊断与分类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1977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年美国《精神障碍诊断与统计手册（第三版）》（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the Diagnostic and Statistical Manual of Mental Disorders-</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）首次将自闭症纳入其中。在美国《精神障碍诊断与统计手册（第四版）》（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the Diagnostic and Statistical Manual of Mental Disorders-</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）中，自闭症被定义为一种广泛性发展障碍，强调自闭症是儿童的发展性障碍，而不是像精神分裂症那样的精神病。在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DSM-</a:t>
            </a:r>
            <a:r>
              <a:rPr lang="en-US" altLang="en-US" sz="2100" dirty="0">
                <a:solidFill>
                  <a:schemeClr val="tx1">
                    <a:lumMod val="75000"/>
                    <a:lumOff val="25000"/>
                  </a:schemeClr>
                </a:solidFill>
                <a:latin typeface="Arial" panose="020B0604020202020204" pitchFamily="34" charset="0"/>
                <a:ea typeface="微软雅黑" panose="020B0503020204020204" pitchFamily="34" charset="-122"/>
              </a:rPr>
              <a:t>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中，自闭症的主要类型有：婴幼儿自闭症、瑞特综合征、儿童瓦解性精神障碍、阿斯伯格综合征、不确定的广泛性发展障碍。</a:t>
            </a: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自闭症的出现率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自闭症儿童是特殊教育中各类残疾儿童数量增长最快的一类，对此，主要有以下原因：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首先，临床医生能够对个体进行更准确的评估和诊断，包括以前没有被诊断出的轻度残</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疾个体。其次，特殊教育立法规定了早期干预和特殊教育服务，使更多的自闭症儿童引起了学校的关注。再次，由于大众媒体的关注增加，公众对自闭症的认识不断提高。父母们正变得积极主动，一旦注意到孩子发展迟缓或与其他孩子存在明显的发展差异，就会及时请专业人士对孩子进行评估诊断。最后，用于判定自闭症诊断标准的改变也可以解释日益增长的出现率数据。</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自闭症概述</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三、 自闭症的成因</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遗传因素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家族成员的高遗传性和复发率以及同卵双生子的高一致性意味着自闭症具有遗传特性。</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研究者们通过全组基因测序、基因组从头测序等方法对可能与自闭症有关的基因进行了探索，提出了自闭症受多组基因变异影响的微广模型（该模型认为自闭症受微弱的、广域基因变异的影响），并发现一部分可能参与自闭症遗传的候补基因。</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8.35,&quot;top&quot;:150.1,&quot;width&quot;:400}"/>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8.35,&quot;top&quot;:150.1,&quot;width&quot;:400}"/>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8.35,&quot;top&quot;:150.1,&quot;width&quot;:400}"/>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19.7,&quot;left&quot;:498.35,&quot;top&quot;:150.1,&quot;width&quot;:39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2735</Words>
  <Application>Microsoft Office PowerPoint</Application>
  <PresentationFormat>宽屏</PresentationFormat>
  <Paragraphs>97</Paragraphs>
  <Slides>23</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23</vt:i4>
      </vt:variant>
    </vt:vector>
  </HeadingPairs>
  <TitlesOfParts>
    <vt:vector size="32"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28</cp:revision>
  <dcterms:created xsi:type="dcterms:W3CDTF">2025-07-02T05:50:00Z</dcterms:created>
  <dcterms:modified xsi:type="dcterms:W3CDTF">2025-08-04T01:13:02Z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FE7363AC076E4BB99A6666F9ED630F0B_13</vt:lpwstr>
  </property>
  <property fmtid="{D5CDD505-2E9C-101B-9397-08002B2CF9AE}" pid="3" name="KSOProductBuildVer">
    <vt:lpwstr>2052-12.1.0.22215</vt:lpwstr>
  </property>
</Properties>
</file>